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1"/>
  </p:notesMasterIdLst>
  <p:sldIdLst>
    <p:sldId id="256" r:id="rId2"/>
    <p:sldId id="257" r:id="rId3"/>
    <p:sldId id="258" r:id="rId4"/>
    <p:sldId id="289" r:id="rId5"/>
    <p:sldId id="316" r:id="rId6"/>
    <p:sldId id="318" r:id="rId7"/>
    <p:sldId id="317" r:id="rId8"/>
    <p:sldId id="259" r:id="rId9"/>
    <p:sldId id="287" r:id="rId10"/>
    <p:sldId id="319" r:id="rId11"/>
    <p:sldId id="323" r:id="rId12"/>
    <p:sldId id="290" r:id="rId13"/>
    <p:sldId id="322" r:id="rId14"/>
    <p:sldId id="295" r:id="rId15"/>
    <p:sldId id="296" r:id="rId16"/>
    <p:sldId id="320" r:id="rId17"/>
    <p:sldId id="291" r:id="rId18"/>
    <p:sldId id="321" r:id="rId19"/>
    <p:sldId id="280" r:id="rId20"/>
  </p:sldIdLst>
  <p:sldSz cx="9144000" cy="5143500" type="screen16x9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  <p:embeddedFont>
      <p:font typeface="Lato" panose="020F0502020204030203" pitchFamily="34" charset="0"/>
      <p:regular r:id="rId26"/>
      <p:bold r:id="rId27"/>
      <p:italic r:id="rId28"/>
      <p:boldItalic r:id="rId29"/>
    </p:embeddedFont>
    <p:embeddedFont>
      <p:font typeface="Nixie One" panose="020B0604020202020204" charset="0"/>
      <p:regular r:id="rId30"/>
    </p:embeddedFont>
    <p:embeddedFont>
      <p:font typeface="PT Sans" panose="020B0503020203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37BB4D-52B8-4551-BC7E-8E89F96EB5F1}">
  <a:tblStyle styleId="{EF37BB4D-52B8-4551-BC7E-8E89F96EB5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296" autoAdjust="0"/>
  </p:normalViewPr>
  <p:slideViewPr>
    <p:cSldViewPr>
      <p:cViewPr varScale="1">
        <p:scale>
          <a:sx n="140" d="100"/>
          <a:sy n="140" d="100"/>
        </p:scale>
        <p:origin x="77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customXml" Target="../customXml/item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40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/Relationships>
</file>

<file path=ppt/media/image1.gif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817225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189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>
          <a:extLst>
            <a:ext uri="{FF2B5EF4-FFF2-40B4-BE49-F238E27FC236}">
              <a16:creationId xmlns:a16="http://schemas.microsoft.com/office/drawing/2014/main" id="{963F2264-7FA0-149F-2A0B-D650F101B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>
            <a:extLst>
              <a:ext uri="{FF2B5EF4-FFF2-40B4-BE49-F238E27FC236}">
                <a16:creationId xmlns:a16="http://schemas.microsoft.com/office/drawing/2014/main" id="{40B3CCD4-633D-6D88-DF90-ED4E5DC7E2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>
            <a:extLst>
              <a:ext uri="{FF2B5EF4-FFF2-40B4-BE49-F238E27FC236}">
                <a16:creationId xmlns:a16="http://schemas.microsoft.com/office/drawing/2014/main" id="{9A092B12-BC8D-DBA3-2115-38DC4FD097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7198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>
          <a:extLst>
            <a:ext uri="{FF2B5EF4-FFF2-40B4-BE49-F238E27FC236}">
              <a16:creationId xmlns:a16="http://schemas.microsoft.com/office/drawing/2014/main" id="{A85B344A-EAC7-0D3E-2289-EEE1DBFDE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>
            <a:extLst>
              <a:ext uri="{FF2B5EF4-FFF2-40B4-BE49-F238E27FC236}">
                <a16:creationId xmlns:a16="http://schemas.microsoft.com/office/drawing/2014/main" id="{2C37F3D3-E941-05D0-C641-9BC5D05037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>
            <a:extLst>
              <a:ext uri="{FF2B5EF4-FFF2-40B4-BE49-F238E27FC236}">
                <a16:creationId xmlns:a16="http://schemas.microsoft.com/office/drawing/2014/main" id="{B8CC15F4-CD1A-BD89-A453-9282730548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324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48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91369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8021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4945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7476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10800000" flipH="1">
            <a:off x="-94969" y="303826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3"/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"/>
          <p:cNvSpPr/>
          <p:nvPr/>
        </p:nvSpPr>
        <p:spPr>
          <a:xfrm rot="10800000" flipH="1">
            <a:off x="66674" y="31354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 flipH="1">
            <a:off x="828675" y="35165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 rot="10800000" flipH="1">
            <a:off x="761999" y="8779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10800000" flipH="1">
            <a:off x="793851" y="4692801"/>
            <a:ext cx="517500" cy="4479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8" name="Google Shape;58;p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393600" y="334662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2" name="Google Shape;62;p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1" name="Google Shape;71;p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3"/>
          <p:cNvSpPr/>
          <p:nvPr/>
        </p:nvSpPr>
        <p:spPr>
          <a:xfrm rot="10800000" flipH="1">
            <a:off x="733424" y="39360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rot="10800000" flipH="1">
            <a:off x="738525" y="1008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 rot="10800000" flipH="1">
            <a:off x="-291325" y="4148475"/>
            <a:ext cx="1182300" cy="1023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10800000" flipH="1">
            <a:off x="420725" y="-652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19338" y="416705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1" name="Google Shape;81;p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47199" y="4430470"/>
            <a:ext cx="505231" cy="459562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7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7"/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6" name="Google Shape;216;p7"/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7" name="Google Shape;217;p7"/>
          <p:cNvSpPr txBox="1">
            <a:spLocks noGrp="1"/>
          </p:cNvSpPr>
          <p:nvPr>
            <p:ph type="body" idx="3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7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7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7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7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7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23" name="Google Shape;223;p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7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" name="Google Shape;226;p7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27" name="Google Shape;227;p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36" name="Google Shape;236;p7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10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10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0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0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0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0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0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0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"/>
          <p:cNvSpPr txBox="1">
            <a:spLocks noGrp="1"/>
          </p:cNvSpPr>
          <p:nvPr>
            <p:ph type="ctrTitle"/>
          </p:nvPr>
        </p:nvSpPr>
        <p:spPr>
          <a:xfrm>
            <a:off x="1524000" y="2343150"/>
            <a:ext cx="6343500" cy="1418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/>
              <a:t>JS Design Pattern Day1</a:t>
            </a:r>
            <a:br>
              <a:rPr lang="en" sz="3200" b="1" dirty="0"/>
            </a:br>
            <a:br>
              <a:rPr lang="en" sz="3200" dirty="0"/>
            </a:br>
            <a:r>
              <a:rPr lang="en" sz="3200" dirty="0"/>
              <a:t>Presented By :Asmaa Ahmed</a:t>
            </a:r>
            <a:br>
              <a:rPr lang="en" sz="3200" dirty="0"/>
            </a:br>
            <a:br>
              <a:rPr lang="en" sz="3200" dirty="0"/>
            </a:br>
            <a:endParaRPr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2</a:t>
            </a:r>
            <a:endParaRPr b="1" dirty="0">
              <a:solidFill>
                <a:srgbClr val="FFFFFF"/>
              </a:solidFill>
            </a:endParaRPr>
          </a:p>
        </p:txBody>
      </p:sp>
      <p:pic>
        <p:nvPicPr>
          <p:cNvPr id="3" name="Picture 2" descr="Cartoon of a person holding a jar of coffee&#10;&#10;Description automatically generated">
            <a:extLst>
              <a:ext uri="{FF2B5EF4-FFF2-40B4-BE49-F238E27FC236}">
                <a16:creationId xmlns:a16="http://schemas.microsoft.com/office/drawing/2014/main" id="{CE70FBB8-4EB1-7756-B684-92FAD4662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590550"/>
            <a:ext cx="424815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42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>
          <a:extLst>
            <a:ext uri="{FF2B5EF4-FFF2-40B4-BE49-F238E27FC236}">
              <a16:creationId xmlns:a16="http://schemas.microsoft.com/office/drawing/2014/main" id="{2C04084B-5137-A9EB-ABF9-D49B17B5F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4">
            <a:extLst>
              <a:ext uri="{FF2B5EF4-FFF2-40B4-BE49-F238E27FC236}">
                <a16:creationId xmlns:a16="http://schemas.microsoft.com/office/drawing/2014/main" id="{0A84FBE3-81FC-AE6B-1956-DA3957D30EFD}"/>
              </a:ext>
            </a:extLst>
          </p:cNvPr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2</a:t>
            </a:r>
            <a:endParaRPr b="1" dirty="0">
              <a:solidFill>
                <a:srgbClr val="FFFFFF"/>
              </a:solidFill>
            </a:endParaRPr>
          </a:p>
        </p:txBody>
      </p:sp>
      <p:pic>
        <p:nvPicPr>
          <p:cNvPr id="4098" name="Picture 2" descr="singleton-def-gif">
            <a:extLst>
              <a:ext uri="{FF2B5EF4-FFF2-40B4-BE49-F238E27FC236}">
                <a16:creationId xmlns:a16="http://schemas.microsoft.com/office/drawing/2014/main" id="{85804FAD-23C3-DB87-B706-C6A3BC0CD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885" y="819150"/>
            <a:ext cx="6462918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592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885950"/>
            <a:ext cx="5638800" cy="7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Factory Pattern</a:t>
            </a:r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562743"/>
            <a:ext cx="5696100" cy="2495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400" b="0" i="0" dirty="0">
                <a:solidFill>
                  <a:srgbClr val="E8EAED"/>
                </a:solidFill>
                <a:effectLst/>
                <a:latin typeface="Google Sans"/>
              </a:rPr>
              <a:t>is a creational design pattern that provides an interface for creating objects in a superclass, but allows subclasses to alter the type of objects that will be created.</a:t>
            </a:r>
          </a:p>
          <a:p>
            <a:pPr marL="0" lvl="0" indent="0"/>
            <a:endParaRPr lang="en-US" sz="2400" b="0" i="0" dirty="0">
              <a:solidFill>
                <a:srgbClr val="E8EAED"/>
              </a:solidFill>
              <a:effectLst/>
              <a:latin typeface="Google Sans"/>
            </a:endParaRPr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3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515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>
          <a:extLst>
            <a:ext uri="{FF2B5EF4-FFF2-40B4-BE49-F238E27FC236}">
              <a16:creationId xmlns:a16="http://schemas.microsoft.com/office/drawing/2014/main" id="{A30106F7-634D-DFB9-51D6-058DC9B8F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4">
            <a:extLst>
              <a:ext uri="{FF2B5EF4-FFF2-40B4-BE49-F238E27FC236}">
                <a16:creationId xmlns:a16="http://schemas.microsoft.com/office/drawing/2014/main" id="{51C954C9-6352-8857-8F3D-A57B5B2785D2}"/>
              </a:ext>
            </a:extLst>
          </p:cNvPr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3</a:t>
            </a:r>
            <a:endParaRPr b="1" dirty="0">
              <a:solidFill>
                <a:srgbClr val="FFFFFF"/>
              </a:solidFill>
            </a:endParaRPr>
          </a:p>
        </p:txBody>
      </p:sp>
      <p:pic>
        <p:nvPicPr>
          <p:cNvPr id="7" name="Picture 6" descr="A cartoon of a chef working on pizza production">
            <a:extLst>
              <a:ext uri="{FF2B5EF4-FFF2-40B4-BE49-F238E27FC236}">
                <a16:creationId xmlns:a16="http://schemas.microsoft.com/office/drawing/2014/main" id="{950CF885-1D01-D23C-2465-E784B7EF4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971550"/>
            <a:ext cx="3867150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536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2038350"/>
            <a:ext cx="5638800" cy="7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Mixin Pattern</a:t>
            </a:r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724149"/>
            <a:ext cx="5696100" cy="23341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800" dirty="0"/>
              <a:t>Mixins are a great way to mix functions</a:t>
            </a:r>
          </a:p>
          <a:p>
            <a:pPr marL="0" lvl="0" indent="0"/>
            <a:r>
              <a:rPr lang="en-US" sz="1800" dirty="0"/>
              <a:t>and instances of classes after they have</a:t>
            </a:r>
          </a:p>
          <a:p>
            <a:pPr marL="0" lvl="0" indent="0"/>
            <a:r>
              <a:rPr lang="en-US" sz="1800" dirty="0"/>
              <a:t>been created. In other words you could use</a:t>
            </a:r>
          </a:p>
          <a:p>
            <a:pPr marL="0" lvl="0" indent="0"/>
            <a:r>
              <a:rPr lang="en-US" sz="1800" dirty="0"/>
              <a:t>mixins to add interesting functions to</a:t>
            </a:r>
          </a:p>
          <a:p>
            <a:pPr marL="0" lvl="0" indent="0"/>
            <a:r>
              <a:rPr lang="en-US" sz="1800" dirty="0"/>
              <a:t>the any class that you created earlier.</a:t>
            </a:r>
            <a:endParaRPr sz="1800"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4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671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2038350"/>
            <a:ext cx="5638800" cy="7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Builder Pattern</a:t>
            </a:r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724149"/>
            <a:ext cx="5696100" cy="23341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800" dirty="0"/>
              <a:t>The builder pattern is a design pattern designed to provide a flexible solution to various object creation problems in object-oriented programming.</a:t>
            </a:r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5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254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5</a:t>
            </a:r>
            <a:endParaRPr b="1"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68713C-249D-F53F-4699-F8DF63DC5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1352550"/>
            <a:ext cx="5715000" cy="3333750"/>
          </a:xfrm>
          <a:prstGeom prst="rect">
            <a:avLst/>
          </a:prstGeom>
        </p:spPr>
      </p:pic>
      <p:sp>
        <p:nvSpPr>
          <p:cNvPr id="9" name="Google Shape;359;p14">
            <a:extLst>
              <a:ext uri="{FF2B5EF4-FFF2-40B4-BE49-F238E27FC236}">
                <a16:creationId xmlns:a16="http://schemas.microsoft.com/office/drawing/2014/main" id="{B55E3245-C9B2-F5DC-7D9D-5C9C1B480A1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809658" y="742950"/>
            <a:ext cx="5638800" cy="78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Builder Pattern</a:t>
            </a:r>
          </a:p>
        </p:txBody>
      </p:sp>
    </p:spTree>
    <p:extLst>
      <p:ext uri="{BB962C8B-B14F-4D97-AF65-F5344CB8AC3E}">
        <p14:creationId xmlns:p14="http://schemas.microsoft.com/office/powerpoint/2010/main" val="4227741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/>
              <a:t>Dependency injection</a:t>
            </a:r>
            <a:endParaRPr lang="en-US" b="1" dirty="0"/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2265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800" dirty="0"/>
              <a:t>Dependency injection is a programming technique that makes a class independent of its dependencies. It achieves that by decoupling the usage of an object from its creation. This helps you to follow SOLID’s</a:t>
            </a:r>
            <a:endParaRPr sz="1800"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6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1560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/>
              <a:t>Dependency injection</a:t>
            </a:r>
            <a:endParaRPr lang="en-US" b="1"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6</a:t>
            </a:r>
            <a:endParaRPr b="1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5165FB-B398-CC1D-E7BF-39A6F2D131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79" t="28413" r="4391" b="11278"/>
          <a:stretch/>
        </p:blipFill>
        <p:spPr>
          <a:xfrm>
            <a:off x="2819400" y="3028950"/>
            <a:ext cx="5410200" cy="184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884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5"/>
          <p:cNvSpPr/>
          <p:nvPr/>
        </p:nvSpPr>
        <p:spPr>
          <a:xfrm rot="-5400000">
            <a:off x="1053600" y="533300"/>
            <a:ext cx="1855800" cy="2142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2" name="Google Shape;572;p35"/>
          <p:cNvSpPr txBox="1">
            <a:spLocks noGrp="1"/>
          </p:cNvSpPr>
          <p:nvPr>
            <p:ph type="ctrTitle" idx="4294967295"/>
          </p:nvPr>
        </p:nvSpPr>
        <p:spPr>
          <a:xfrm>
            <a:off x="3152775" y="1354750"/>
            <a:ext cx="456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Thanks!</a:t>
            </a:r>
            <a:endParaRPr sz="8000"/>
          </a:p>
        </p:txBody>
      </p:sp>
      <p:sp>
        <p:nvSpPr>
          <p:cNvPr id="573" name="Google Shape;573;p35"/>
          <p:cNvSpPr txBox="1">
            <a:spLocks noGrp="1"/>
          </p:cNvSpPr>
          <p:nvPr>
            <p:ph type="body" idx="4294967295"/>
          </p:nvPr>
        </p:nvSpPr>
        <p:spPr>
          <a:xfrm>
            <a:off x="3286468" y="2400250"/>
            <a:ext cx="45621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Any questions?</a:t>
            </a:r>
            <a:endParaRPr dirty="0"/>
          </a:p>
        </p:txBody>
      </p:sp>
      <p:sp>
        <p:nvSpPr>
          <p:cNvPr id="574" name="Google Shape;574;p35"/>
          <p:cNvSpPr/>
          <p:nvPr/>
        </p:nvSpPr>
        <p:spPr>
          <a:xfrm>
            <a:off x="1591719" y="1212580"/>
            <a:ext cx="779561" cy="77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2"/>
          <p:cNvSpPr txBox="1">
            <a:spLocks noGrp="1"/>
          </p:cNvSpPr>
          <p:nvPr>
            <p:ph type="title"/>
          </p:nvPr>
        </p:nvSpPr>
        <p:spPr>
          <a:xfrm>
            <a:off x="1676400" y="643150"/>
            <a:ext cx="7182700" cy="56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000" b="1" dirty="0"/>
              <a:t>What is Design Pattern?</a:t>
            </a:r>
          </a:p>
        </p:txBody>
      </p:sp>
      <p:sp>
        <p:nvSpPr>
          <p:cNvPr id="343" name="Google Shape;343;p12"/>
          <p:cNvSpPr txBox="1"/>
          <p:nvPr/>
        </p:nvSpPr>
        <p:spPr>
          <a:xfrm>
            <a:off x="1761052" y="1212250"/>
            <a:ext cx="6316147" cy="3931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600"/>
              </a:spcBef>
            </a:pPr>
            <a:r>
              <a:rPr lang="en-US" sz="2000" b="1" i="0" dirty="0">
                <a:solidFill>
                  <a:schemeClr val="tx1"/>
                </a:solidFill>
                <a:effectLst/>
                <a:latin typeface="PT Sans" panose="020F0502020204030204" pitchFamily="34" charset="0"/>
              </a:rPr>
              <a:t>Design patterns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PT Sans" panose="020F0502020204030204" pitchFamily="34" charset="0"/>
              </a:rPr>
              <a:t> are typical solutions to common problems in software design. Each pattern is like a blueprint that you can customize to solve a particular design problem in your code.</a:t>
            </a:r>
          </a:p>
          <a:p>
            <a:pPr lvl="0"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  <a:latin typeface="Muli"/>
              <a:ea typeface="Muli"/>
              <a:cs typeface="Muli"/>
              <a:sym typeface="Muli"/>
            </a:endParaRPr>
          </a:p>
          <a:p>
            <a:pPr lvl="0"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uli"/>
                <a:ea typeface="Muli"/>
                <a:cs typeface="Muli"/>
                <a:sym typeface="Muli"/>
              </a:rPr>
              <a:t>GOF =&gt; 23 pattern in different languages : C# </a:t>
            </a:r>
            <a:r>
              <a:rPr lang="en-US" sz="1600">
                <a:solidFill>
                  <a:schemeClr val="tx1"/>
                </a:solidFill>
                <a:latin typeface="Muli"/>
                <a:ea typeface="Muli"/>
                <a:cs typeface="Muli"/>
                <a:sym typeface="Muli"/>
              </a:rPr>
              <a:t>, Java , JavaScript</a:t>
            </a:r>
            <a:endParaRPr sz="1600" dirty="0">
              <a:solidFill>
                <a:schemeClr val="tx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46" name="Google Shape;346;p12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"/>
          <p:cNvSpPr txBox="1">
            <a:spLocks noGrp="1"/>
          </p:cNvSpPr>
          <p:nvPr>
            <p:ph type="ctrTitle" idx="4294967295"/>
          </p:nvPr>
        </p:nvSpPr>
        <p:spPr>
          <a:xfrm>
            <a:off x="1676400" y="133350"/>
            <a:ext cx="6705600" cy="12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b="1" dirty="0"/>
              <a:t>What does the pattern consist of?</a:t>
            </a:r>
          </a:p>
        </p:txBody>
      </p:sp>
      <p:sp>
        <p:nvSpPr>
          <p:cNvPr id="352" name="Google Shape;352;p13"/>
          <p:cNvSpPr txBox="1">
            <a:spLocks noGrp="1"/>
          </p:cNvSpPr>
          <p:nvPr>
            <p:ph type="body" idx="4294967295"/>
          </p:nvPr>
        </p:nvSpPr>
        <p:spPr>
          <a:xfrm>
            <a:off x="1828800" y="1428750"/>
            <a:ext cx="6400800" cy="35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Most patterns are described very formally so people can reproduce them in many contexts. Here are the sections that are usually present in a pattern description:</a:t>
            </a:r>
          </a:p>
          <a:p>
            <a:pPr marL="0" lvl="0" indent="0"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/>
            <a:r>
              <a:rPr lang="en-US" sz="1600" b="1" u="sng" dirty="0">
                <a:solidFill>
                  <a:schemeClr val="tx1"/>
                </a:solidFill>
              </a:rPr>
              <a:t>Intent</a:t>
            </a:r>
            <a:r>
              <a:rPr lang="en-US" sz="1600" dirty="0">
                <a:solidFill>
                  <a:schemeClr val="tx1"/>
                </a:solidFill>
              </a:rPr>
              <a:t> of the pattern briefly describes both the problem and the solution.</a:t>
            </a:r>
          </a:p>
          <a:p>
            <a:pPr marL="285750" indent="-285750"/>
            <a:r>
              <a:rPr lang="en-US" sz="1600" b="1" u="sng" dirty="0">
                <a:solidFill>
                  <a:schemeClr val="tx1"/>
                </a:solidFill>
              </a:rPr>
              <a:t>Motivation</a:t>
            </a:r>
            <a:r>
              <a:rPr lang="en-US" sz="1600" dirty="0">
                <a:solidFill>
                  <a:schemeClr val="tx1"/>
                </a:solidFill>
              </a:rPr>
              <a:t> further explains the problem and the solution the pattern makes possible.</a:t>
            </a:r>
          </a:p>
          <a:p>
            <a:pPr marL="285750" indent="-285750"/>
            <a:r>
              <a:rPr lang="en-US" sz="1600" b="1" u="sng" dirty="0">
                <a:solidFill>
                  <a:schemeClr val="tx1"/>
                </a:solidFill>
              </a:rPr>
              <a:t>Structure</a:t>
            </a:r>
            <a:r>
              <a:rPr lang="en-US" sz="1600" dirty="0">
                <a:solidFill>
                  <a:schemeClr val="tx1"/>
                </a:solidFill>
              </a:rPr>
              <a:t> of classes shows each part of the pattern and how they are related.</a:t>
            </a:r>
          </a:p>
          <a:p>
            <a:pPr marL="285750" indent="-285750"/>
            <a:r>
              <a:rPr lang="en-US" sz="1600" b="1" u="sng" dirty="0">
                <a:solidFill>
                  <a:schemeClr val="tx1"/>
                </a:solidFill>
              </a:rPr>
              <a:t>Code</a:t>
            </a:r>
            <a:r>
              <a:rPr lang="en-US" sz="1600" dirty="0">
                <a:solidFill>
                  <a:schemeClr val="tx1"/>
                </a:solidFill>
              </a:rPr>
              <a:t> example in one of the popular programming languages makes it easier to grasp the idea behind the pattern.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354" name="Google Shape;354;p1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"/>
          <p:cNvSpPr txBox="1">
            <a:spLocks noGrp="1"/>
          </p:cNvSpPr>
          <p:nvPr>
            <p:ph type="ctrTitle" idx="4294967295"/>
          </p:nvPr>
        </p:nvSpPr>
        <p:spPr>
          <a:xfrm>
            <a:off x="1752600" y="209550"/>
            <a:ext cx="6705600" cy="12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b="1" dirty="0"/>
              <a:t>Design Pattern</a:t>
            </a:r>
          </a:p>
        </p:txBody>
      </p:sp>
      <p:sp>
        <p:nvSpPr>
          <p:cNvPr id="354" name="Google Shape;354;p1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1028" name="Picture 4" descr="ezgif.com-gif-maker--9-">
            <a:extLst>
              <a:ext uri="{FF2B5EF4-FFF2-40B4-BE49-F238E27FC236}">
                <a16:creationId xmlns:a16="http://schemas.microsoft.com/office/drawing/2014/main" id="{05317D63-0755-65CC-1299-81312B79A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490848"/>
            <a:ext cx="6324601" cy="356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524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"/>
          <p:cNvSpPr txBox="1">
            <a:spLocks noGrp="1"/>
          </p:cNvSpPr>
          <p:nvPr>
            <p:ph type="ctrTitle" idx="4294967295"/>
          </p:nvPr>
        </p:nvSpPr>
        <p:spPr>
          <a:xfrm>
            <a:off x="1676400" y="133350"/>
            <a:ext cx="6705600" cy="12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b="1" dirty="0"/>
              <a:t>Why should I learn patterns?</a:t>
            </a:r>
          </a:p>
        </p:txBody>
      </p:sp>
      <p:sp>
        <p:nvSpPr>
          <p:cNvPr id="352" name="Google Shape;352;p13"/>
          <p:cNvSpPr txBox="1">
            <a:spLocks noGrp="1"/>
          </p:cNvSpPr>
          <p:nvPr>
            <p:ph type="body" idx="4294967295"/>
          </p:nvPr>
        </p:nvSpPr>
        <p:spPr>
          <a:xfrm>
            <a:off x="1828800" y="1428750"/>
            <a:ext cx="6400800" cy="35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600" dirty="0">
                <a:solidFill>
                  <a:schemeClr val="tx1"/>
                </a:solidFill>
              </a:rPr>
              <a:t>Make your life easier by not reinventing the wheel</a:t>
            </a:r>
          </a:p>
          <a:p>
            <a:pPr marL="285750" indent="-285750"/>
            <a:r>
              <a:rPr lang="en-US" sz="1600" dirty="0">
                <a:solidFill>
                  <a:schemeClr val="tx1"/>
                </a:solidFill>
              </a:rPr>
              <a:t>Improve your object-oriented skills</a:t>
            </a:r>
          </a:p>
          <a:p>
            <a:pPr marL="285750" indent="-285750"/>
            <a:r>
              <a:rPr lang="en-US" sz="1600" dirty="0">
                <a:solidFill>
                  <a:schemeClr val="tx1"/>
                </a:solidFill>
              </a:rPr>
              <a:t>Recognize patterns in libraries and languages</a:t>
            </a:r>
          </a:p>
          <a:p>
            <a:pPr marL="285750" indent="-285750"/>
            <a:r>
              <a:rPr lang="en-US" sz="1600" dirty="0">
                <a:solidFill>
                  <a:schemeClr val="tx1"/>
                </a:solidFill>
              </a:rPr>
              <a:t>Use the power of a shared vocabulary</a:t>
            </a:r>
          </a:p>
          <a:p>
            <a:pPr marL="285750" indent="-285750"/>
            <a:r>
              <a:rPr lang="en-US" sz="1600" dirty="0">
                <a:solidFill>
                  <a:schemeClr val="tx1"/>
                </a:solidFill>
              </a:rPr>
              <a:t>Patterns are proven solutions</a:t>
            </a:r>
          </a:p>
        </p:txBody>
      </p:sp>
      <p:sp>
        <p:nvSpPr>
          <p:cNvPr id="354" name="Google Shape;354;p1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AutoShape 2" descr="Types of Design Pattern - Scaler Topics">
            <a:extLst>
              <a:ext uri="{FF2B5EF4-FFF2-40B4-BE49-F238E27FC236}">
                <a16:creationId xmlns:a16="http://schemas.microsoft.com/office/drawing/2014/main" id="{064B4161-587B-FC82-04E8-B2A78BFE66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154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"/>
          <p:cNvSpPr txBox="1">
            <a:spLocks noGrp="1"/>
          </p:cNvSpPr>
          <p:nvPr>
            <p:ph type="ctrTitle" idx="4294967295"/>
          </p:nvPr>
        </p:nvSpPr>
        <p:spPr>
          <a:xfrm>
            <a:off x="1676400" y="133350"/>
            <a:ext cx="6705600" cy="12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b="1" dirty="0"/>
              <a:t>Why should I learn patterns?</a:t>
            </a:r>
          </a:p>
        </p:txBody>
      </p:sp>
      <p:sp>
        <p:nvSpPr>
          <p:cNvPr id="352" name="Google Shape;352;p13"/>
          <p:cNvSpPr txBox="1">
            <a:spLocks noGrp="1"/>
          </p:cNvSpPr>
          <p:nvPr>
            <p:ph type="body" idx="4294967295"/>
          </p:nvPr>
        </p:nvSpPr>
        <p:spPr>
          <a:xfrm>
            <a:off x="1828800" y="1428750"/>
            <a:ext cx="6400800" cy="35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1. </a:t>
            </a:r>
            <a:r>
              <a:rPr lang="en-US" sz="1600" b="1" dirty="0">
                <a:solidFill>
                  <a:schemeClr val="tx1"/>
                </a:solidFill>
              </a:rPr>
              <a:t>Creational</a:t>
            </a:r>
            <a:r>
              <a:rPr lang="en-US" sz="1600" dirty="0">
                <a:solidFill>
                  <a:schemeClr val="tx1"/>
                </a:solidFill>
              </a:rPr>
              <a:t>: These patterns are designed for class instantiation. They can be either class-creation patterns or object-creational patterns.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2. </a:t>
            </a:r>
            <a:r>
              <a:rPr lang="en-US" sz="1600" b="1" dirty="0">
                <a:solidFill>
                  <a:schemeClr val="tx1"/>
                </a:solidFill>
              </a:rPr>
              <a:t>Structural</a:t>
            </a:r>
            <a:r>
              <a:rPr lang="en-US" sz="1600" dirty="0">
                <a:solidFill>
                  <a:schemeClr val="tx1"/>
                </a:solidFill>
              </a:rPr>
              <a:t>: These patterns are designed with regard to a class's structure and composition. The main goal of most of these patterns is to increase the functionality of the class(es) involved, without changing much of its composition.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3. </a:t>
            </a:r>
            <a:r>
              <a:rPr lang="en-US" sz="1600" b="1" dirty="0">
                <a:solidFill>
                  <a:schemeClr val="tx1"/>
                </a:solidFill>
              </a:rPr>
              <a:t>Behavioral</a:t>
            </a:r>
            <a:r>
              <a:rPr lang="en-US" sz="1600" dirty="0">
                <a:solidFill>
                  <a:schemeClr val="tx1"/>
                </a:solidFill>
              </a:rPr>
              <a:t>: These patterns are designed depending on how one class communicates with others.</a:t>
            </a:r>
          </a:p>
        </p:txBody>
      </p:sp>
      <p:sp>
        <p:nvSpPr>
          <p:cNvPr id="354" name="Google Shape;354;p1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AutoShape 2" descr="Types of Design Pattern - Scaler Topics">
            <a:extLst>
              <a:ext uri="{FF2B5EF4-FFF2-40B4-BE49-F238E27FC236}">
                <a16:creationId xmlns:a16="http://schemas.microsoft.com/office/drawing/2014/main" id="{064B4161-587B-FC82-04E8-B2A78BFE66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106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"/>
          <p:cNvSpPr txBox="1">
            <a:spLocks noGrp="1"/>
          </p:cNvSpPr>
          <p:nvPr>
            <p:ph type="ctrTitle" idx="4294967295"/>
          </p:nvPr>
        </p:nvSpPr>
        <p:spPr>
          <a:xfrm>
            <a:off x="1676400" y="133350"/>
            <a:ext cx="6705600" cy="12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b="1" dirty="0"/>
              <a:t>Design Patterns Types</a:t>
            </a:r>
          </a:p>
        </p:txBody>
      </p:sp>
      <p:sp>
        <p:nvSpPr>
          <p:cNvPr id="354" name="Google Shape;354;p13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AutoShape 2" descr="Types of Design Pattern - Scaler Topics">
            <a:extLst>
              <a:ext uri="{FF2B5EF4-FFF2-40B4-BE49-F238E27FC236}">
                <a16:creationId xmlns:a16="http://schemas.microsoft.com/office/drawing/2014/main" id="{064B4161-587B-FC82-04E8-B2A78BFE66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2" descr="Types of Design Pattern - Scaler Topics">
            <a:extLst>
              <a:ext uri="{FF2B5EF4-FFF2-40B4-BE49-F238E27FC236}">
                <a16:creationId xmlns:a16="http://schemas.microsoft.com/office/drawing/2014/main" id="{DBB49A13-7CAD-8B8A-6344-FFE6F82333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6" name="Picture 4" descr="Using Design Patterns in JavaScript —The Ultimate Guide | Syncfusion Blogs">
            <a:extLst>
              <a:ext uri="{FF2B5EF4-FFF2-40B4-BE49-F238E27FC236}">
                <a16:creationId xmlns:a16="http://schemas.microsoft.com/office/drawing/2014/main" id="{6BE6F817-E72C-310C-E1C4-C21D1792BB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25436"/>
            <a:ext cx="4419600" cy="3136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4793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Constructor Pattern</a:t>
            </a:r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21891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400" b="0" i="0" dirty="0">
                <a:solidFill>
                  <a:schemeClr val="tx1"/>
                </a:solidFill>
                <a:effectLst/>
                <a:latin typeface="Google Sans"/>
              </a:rPr>
              <a:t>The constructor pattern belongs to the creational design pattern category. It allows us to initialize new objects with specific methods and properties</a:t>
            </a:r>
            <a:r>
              <a:rPr lang="en-US" sz="2400" dirty="0">
                <a:solidFill>
                  <a:schemeClr val="tx1"/>
                </a:solidFill>
                <a:latin typeface="Google Sans"/>
              </a:rPr>
              <a:t> , 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In classical object-oriented programming languages, a 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constructor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is a special method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1</a:t>
            </a:r>
            <a:endParaRPr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Singleton Pattern</a:t>
            </a:r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2265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400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Singleton is a design pattern that tells us that we can create only one instance of a class and that instance can be accessed globally.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FFFFFF"/>
                </a:solidFill>
                <a:latin typeface="Nixie One"/>
                <a:sym typeface="Nixie One"/>
              </a:rPr>
              <a:t>2</a:t>
            </a:r>
            <a:endParaRPr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358217"/>
      </p:ext>
    </p:extLst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FFFFFF"/>
      </a:dk1>
      <a:lt1>
        <a:srgbClr val="0E293C"/>
      </a:lt1>
      <a:dk2>
        <a:srgbClr val="BBC9D3"/>
      </a:dk2>
      <a:lt2>
        <a:srgbClr val="184769"/>
      </a:lt2>
      <a:accent1>
        <a:srgbClr val="00E1C6"/>
      </a:accent1>
      <a:accent2>
        <a:srgbClr val="19BBD5"/>
      </a:accent2>
      <a:accent3>
        <a:srgbClr val="2C9DDE"/>
      </a:accent3>
      <a:accent4>
        <a:srgbClr val="3274E1"/>
      </a:accent4>
      <a:accent5>
        <a:srgbClr val="4C4ED5"/>
      </a:accent5>
      <a:accent6>
        <a:srgbClr val="5CF55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242DC707EC874EBB896EE19BE41CF5" ma:contentTypeVersion="11" ma:contentTypeDescription="Create a new document." ma:contentTypeScope="" ma:versionID="272738a8f5ba7a96003a1b74e557c846">
  <xsd:schema xmlns:xsd="http://www.w3.org/2001/XMLSchema" xmlns:xs="http://www.w3.org/2001/XMLSchema" xmlns:p="http://schemas.microsoft.com/office/2006/metadata/properties" xmlns:ns2="cc854b23-1f66-4cca-98f9-bb868a4fcff3" xmlns:ns3="eee051cf-83cd-4bb9-be1d-26eeefa50579" targetNamespace="http://schemas.microsoft.com/office/2006/metadata/properties" ma:root="true" ma:fieldsID="385d008d0f33e7f45d7e03624d982603" ns2:_="" ns3:_="">
    <xsd:import namespace="cc854b23-1f66-4cca-98f9-bb868a4fcff3"/>
    <xsd:import namespace="eee051cf-83cd-4bb9-be1d-26eeefa505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854b23-1f66-4cca-98f9-bb868a4fcff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40513edf-9d01-408c-8f50-b47e619fdb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e051cf-83cd-4bb9-be1d-26eeefa50579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dafcb662-1c10-4c3c-85f1-81eeaed1b053}" ma:internalName="TaxCatchAll" ma:showField="CatchAllData" ma:web="eee051cf-83cd-4bb9-be1d-26eeefa5057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c854b23-1f66-4cca-98f9-bb868a4fcff3">
      <Terms xmlns="http://schemas.microsoft.com/office/infopath/2007/PartnerControls"/>
    </lcf76f155ced4ddcb4097134ff3c332f>
    <TaxCatchAll xmlns="eee051cf-83cd-4bb9-be1d-26eeefa50579" xsi:nil="true"/>
  </documentManagement>
</p:properties>
</file>

<file path=customXml/itemProps1.xml><?xml version="1.0" encoding="utf-8"?>
<ds:datastoreItem xmlns:ds="http://schemas.openxmlformats.org/officeDocument/2006/customXml" ds:itemID="{CC00BD4B-73A9-41F7-809E-3996E3A86D3E}"/>
</file>

<file path=customXml/itemProps2.xml><?xml version="1.0" encoding="utf-8"?>
<ds:datastoreItem xmlns:ds="http://schemas.openxmlformats.org/officeDocument/2006/customXml" ds:itemID="{690E0729-82B3-4D81-94A1-D2513FD76B09}"/>
</file>

<file path=customXml/itemProps3.xml><?xml version="1.0" encoding="utf-8"?>
<ds:datastoreItem xmlns:ds="http://schemas.openxmlformats.org/officeDocument/2006/customXml" ds:itemID="{D10C2860-9747-4AE8-900B-99CC34D8DEAF}"/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517</Words>
  <Application>Microsoft Office PowerPoint</Application>
  <PresentationFormat>On-screen Show (16:9)</PresentationFormat>
  <Paragraphs>64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arial</vt:lpstr>
      <vt:lpstr>Nixie One</vt:lpstr>
      <vt:lpstr>Lato</vt:lpstr>
      <vt:lpstr>Google Sans</vt:lpstr>
      <vt:lpstr>Helvetica Neue</vt:lpstr>
      <vt:lpstr>PT Sans</vt:lpstr>
      <vt:lpstr>Muli</vt:lpstr>
      <vt:lpstr>Imogen template</vt:lpstr>
      <vt:lpstr>JS Design Pattern Day1  Presented By :Asmaa Ahmed  </vt:lpstr>
      <vt:lpstr>What is Design Pattern?</vt:lpstr>
      <vt:lpstr>What does the pattern consist of?</vt:lpstr>
      <vt:lpstr>Design Pattern</vt:lpstr>
      <vt:lpstr>Why should I learn patterns?</vt:lpstr>
      <vt:lpstr>Why should I learn patterns?</vt:lpstr>
      <vt:lpstr>Design Patterns Types</vt:lpstr>
      <vt:lpstr>Constructor Pattern</vt:lpstr>
      <vt:lpstr>Singleton Pattern</vt:lpstr>
      <vt:lpstr>PowerPoint Presentation</vt:lpstr>
      <vt:lpstr>PowerPoint Presentation</vt:lpstr>
      <vt:lpstr>Factory Pattern</vt:lpstr>
      <vt:lpstr>PowerPoint Presentation</vt:lpstr>
      <vt:lpstr>Mixin Pattern</vt:lpstr>
      <vt:lpstr>Builder Pattern</vt:lpstr>
      <vt:lpstr>Builder Pattern</vt:lpstr>
      <vt:lpstr>Dependency injection</vt:lpstr>
      <vt:lpstr>Dependency injection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Asmaa Ahmed Marzouk</cp:lastModifiedBy>
  <cp:revision>228</cp:revision>
  <dcterms:modified xsi:type="dcterms:W3CDTF">2025-01-14T13:41:20Z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0x010100C0242DC707EC874EBB896EE19BE41CF5</vt:lpwstr>
  </property>
  <property fmtid="{D5CDD505-2E9C-101B-9397-08002B2CF9AE}" pid="3" name="MediaServiceImageTags">
    <vt:lpwstr/>
  </property>
</Properties>
</file>